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sldIdLst>
    <p:sldId id="286" r:id="rId6"/>
    <p:sldId id="294" r:id="rId7"/>
    <p:sldId id="258" r:id="rId8"/>
    <p:sldId id="259" r:id="rId9"/>
    <p:sldId id="293" r:id="rId10"/>
    <p:sldId id="260" r:id="rId11"/>
    <p:sldId id="288" r:id="rId12"/>
    <p:sldId id="261" r:id="rId13"/>
    <p:sldId id="262" r:id="rId14"/>
    <p:sldId id="289" r:id="rId15"/>
    <p:sldId id="280" r:id="rId16"/>
    <p:sldId id="268" r:id="rId17"/>
    <p:sldId id="277" r:id="rId18"/>
    <p:sldId id="269" r:id="rId19"/>
    <p:sldId id="279" r:id="rId20"/>
    <p:sldId id="263" r:id="rId21"/>
    <p:sldId id="265" r:id="rId22"/>
    <p:sldId id="270" r:id="rId23"/>
    <p:sldId id="278" r:id="rId24"/>
    <p:sldId id="276" r:id="rId25"/>
    <p:sldId id="264" r:id="rId26"/>
    <p:sldId id="266" r:id="rId27"/>
    <p:sldId id="273" r:id="rId28"/>
    <p:sldId id="267" r:id="rId29"/>
    <p:sldId id="272" r:id="rId30"/>
    <p:sldId id="275" r:id="rId31"/>
    <p:sldId id="271" r:id="rId32"/>
    <p:sldId id="274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81" d="100"/>
          <a:sy n="81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theme" Target="theme/theme1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196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584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524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6F1D3-7BC1-4C1A-9521-1A33187B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4E9E591-6548-45AF-A56F-1FA376603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DB589DC-98E2-4EB3-AE1F-53B1EDD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601407D-C137-42C1-9001-F9414A93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3B31964-5FD3-4D48-A96C-BAA3AC6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18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C0E352-3FF0-454D-835A-8D8D698C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53A7CC-E547-4DB2-8ABF-9F4E36A0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9E8BBC-D0A5-435F-B183-50BA2FA5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68B3749-DDD5-428D-B494-6A7A83A7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72F1F3-AD56-40EF-A6CB-AECFA78A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25AF76-2757-4C93-9103-940903C6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B2CC8DD-C4A2-4A5A-B24E-A9FF1A5F7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BC1EC6-ACA3-4F9E-9979-58EFCAB2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39C441-A131-4999-860C-4A00C438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0C9AE4-AD20-40B8-9917-A51C61FA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0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16675E-7337-4E28-8735-23AF5747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D5381B9-1BE5-4D3C-864C-E7E945C0B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3F66E6-2BD4-4D8E-9D10-F1A2CABE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C0DEDD-D5E0-4ACC-B479-272CFF3C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876AF3B-E103-4505-829B-FD302ED1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B541C83-A0E4-4CFC-B36D-6930A898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42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14A435-33DE-40DE-8947-70FD7E6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22E9A0-0B02-43B2-A99A-8C230821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D65CC2-B3C4-48DF-93B1-358C0CC3F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9D640B5-BF8D-44D7-8046-98B124EC2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4025AE5-30F8-484F-B678-36A1F4CA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368C3F2-6753-45C9-972F-D584131F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59934A4-F3E1-4597-BE19-93E55866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2836965-A49D-49AB-B4E2-4272958B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22F7D6-1571-4613-A754-032AF696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300D740-2B52-407D-A75A-061C6CC2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40B58FB-5206-4C23-9E4F-0DAB66D2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71ACB69-417E-4582-9B8B-4061E8D4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0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6FE4F-E063-4D3B-85FA-4DFA4155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FFED964-E903-4B6F-96E5-39050A4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15CD911-D5D5-450A-97C1-251EA25E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02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76DB10-3F53-4873-BF7E-FBF82587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A9F84A-7311-4B54-B214-B533BAD1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E026B2-8349-4189-9D0A-3ED5A454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15E8574-11B1-4CBB-B1CB-89C8635E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CFFE71E-1C7E-46AE-9D43-8AF0F0E7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25CDA95-84A8-46CE-90BD-7BFE9FCD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6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80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E2A9E9-F815-4A58-A25E-CD0F97AA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1DCE486-4F56-4331-A3C9-448ADC403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38D9C17-2491-4A63-857F-40A7D8CAF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D4ACE2D-8411-48FE-92D7-D1EDF027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D8CB312-7385-46DA-8BDC-1D2E1C21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BF17A61-B5F1-4CC3-8AEB-E68F7180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3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92F5E7-3AAB-426B-88F9-1DEE7FE4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FAAD3E-E938-42A4-A682-2A6668C0B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1DFA1F-D00C-4212-A98B-016E633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637E38F-4D6A-43AF-871E-4386921F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823855-B12B-4C4C-910C-E2CFD170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56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3B68C75-42F7-455B-A84A-E03E9619A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024423-688C-42DD-A9D3-3258B2CE4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D2DA46-E7CE-454A-8D86-B2EA6056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B7D1AC4-605C-4331-9045-D5EE41A5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F14D12-A3F2-4369-9608-13FC652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90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6F1D3-7BC1-4C1A-9521-1A33187B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4E9E591-6548-45AF-A56F-1FA376603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DB589DC-98E2-4EB3-AE1F-53B1EDD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601407D-C137-42C1-9001-F9414A93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3B31964-5FD3-4D48-A96C-BAA3AC6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03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C0E352-3FF0-454D-835A-8D8D698C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53A7CC-E547-4DB2-8ABF-9F4E36A0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9E8BBC-D0A5-435F-B183-50BA2FA5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68B3749-DDD5-428D-B494-6A7A83A7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72F1F3-AD56-40EF-A6CB-AECFA78A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85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25AF76-2757-4C93-9103-940903C6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B2CC8DD-C4A2-4A5A-B24E-A9FF1A5F7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BC1EC6-ACA3-4F9E-9979-58EFCAB2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39C441-A131-4999-860C-4A00C438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0C9AE4-AD20-40B8-9917-A51C61FA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9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16675E-7337-4E28-8735-23AF5747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D5381B9-1BE5-4D3C-864C-E7E945C0B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3F66E6-2BD4-4D8E-9D10-F1A2CABE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C0DEDD-D5E0-4ACC-B479-272CFF3C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876AF3B-E103-4505-829B-FD302ED1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B541C83-A0E4-4CFC-B36D-6930A898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92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14A435-33DE-40DE-8947-70FD7E6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22E9A0-0B02-43B2-A99A-8C230821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D65CC2-B3C4-48DF-93B1-358C0CC3F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9D640B5-BF8D-44D7-8046-98B124EC2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4025AE5-30F8-484F-B678-36A1F4CA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368C3F2-6753-45C9-972F-D584131F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59934A4-F3E1-4597-BE19-93E55866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2836965-A49D-49AB-B4E2-4272958B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14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22F7D6-1571-4613-A754-032AF696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300D740-2B52-407D-A75A-061C6CC2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40B58FB-5206-4C23-9E4F-0DAB66D2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71ACB69-417E-4582-9B8B-4061E8D4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44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6FE4F-E063-4D3B-85FA-4DFA4155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FFED964-E903-4B6F-96E5-39050A4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15CD911-D5D5-450A-97C1-251EA25E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1819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76DB10-3F53-4873-BF7E-FBF82587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A9F84A-7311-4B54-B214-B533BAD1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E026B2-8349-4189-9D0A-3ED5A454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15E8574-11B1-4CBB-B1CB-89C8635E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CFFE71E-1C7E-46AE-9D43-8AF0F0E7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25CDA95-84A8-46CE-90BD-7BFE9FCD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04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E2A9E9-F815-4A58-A25E-CD0F97AA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1DCE486-4F56-4331-A3C9-448ADC403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38D9C17-2491-4A63-857F-40A7D8CAF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D4ACE2D-8411-48FE-92D7-D1EDF027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D8CB312-7385-46DA-8BDC-1D2E1C21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BF17A61-B5F1-4CC3-8AEB-E68F7180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74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92F5E7-3AAB-426B-88F9-1DEE7FE4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FAAD3E-E938-42A4-A682-2A6668C0B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1DFA1F-D00C-4212-A98B-016E633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637E38F-4D6A-43AF-871E-4386921F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823855-B12B-4C4C-910C-E2CFD170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89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3B68C75-42F7-455B-A84A-E03E9619A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024423-688C-42DD-A9D3-3258B2CE4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D2DA46-E7CE-454A-8D86-B2EA6056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B7D1AC4-605C-4331-9045-D5EE41A5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F14D12-A3F2-4369-9608-13FC652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11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6F1D3-7BC1-4C1A-9521-1A33187B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4E9E591-6548-45AF-A56F-1FA376603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DB589DC-98E2-4EB3-AE1F-53B1EDD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601407D-C137-42C1-9001-F9414A93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3B31964-5FD3-4D48-A96C-BAA3AC6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28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C0E352-3FF0-454D-835A-8D8D698C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53A7CC-E547-4DB2-8ABF-9F4E36A0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9E8BBC-D0A5-435F-B183-50BA2FA5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68B3749-DDD5-428D-B494-6A7A83A7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72F1F3-AD56-40EF-A6CB-AECFA78A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4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25AF76-2757-4C93-9103-940903C6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B2CC8DD-C4A2-4A5A-B24E-A9FF1A5F7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BC1EC6-ACA3-4F9E-9979-58EFCAB2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39C441-A131-4999-860C-4A00C438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0C9AE4-AD20-40B8-9917-A51C61FA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58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16675E-7337-4E28-8735-23AF5747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D5381B9-1BE5-4D3C-864C-E7E945C0B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3F66E6-2BD4-4D8E-9D10-F1A2CABE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C0DEDD-D5E0-4ACC-B479-272CFF3C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876AF3B-E103-4505-829B-FD302ED1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B541C83-A0E4-4CFC-B36D-6930A898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39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14A435-33DE-40DE-8947-70FD7E6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22E9A0-0B02-43B2-A99A-8C230821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D65CC2-B3C4-48DF-93B1-358C0CC3F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9D640B5-BF8D-44D7-8046-98B124EC2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4025AE5-30F8-484F-B678-36A1F4CA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368C3F2-6753-45C9-972F-D584131F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59934A4-F3E1-4597-BE19-93E55866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2836965-A49D-49AB-B4E2-4272958B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24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22F7D6-1571-4613-A754-032AF696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300D740-2B52-407D-A75A-061C6CC2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40B58FB-5206-4C23-9E4F-0DAB66D2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71ACB69-417E-4582-9B8B-4061E8D4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8478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6FE4F-E063-4D3B-85FA-4DFA4155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FFED964-E903-4B6F-96E5-39050A4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15CD911-D5D5-450A-97C1-251EA25E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9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76DB10-3F53-4873-BF7E-FBF82587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A9F84A-7311-4B54-B214-B533BAD1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E026B2-8349-4189-9D0A-3ED5A454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15E8574-11B1-4CBB-B1CB-89C8635E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CFFE71E-1C7E-46AE-9D43-8AF0F0E7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25CDA95-84A8-46CE-90BD-7BFE9FCD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4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E2A9E9-F815-4A58-A25E-CD0F97AA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1DCE486-4F56-4331-A3C9-448ADC403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38D9C17-2491-4A63-857F-40A7D8CAF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D4ACE2D-8411-48FE-92D7-D1EDF027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D8CB312-7385-46DA-8BDC-1D2E1C21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BF17A61-B5F1-4CC3-8AEB-E68F7180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86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92F5E7-3AAB-426B-88F9-1DEE7FE4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FAAD3E-E938-42A4-A682-2A6668C0B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1DFA1F-D00C-4212-A98B-016E633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637E38F-4D6A-43AF-871E-4386921F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823855-B12B-4C4C-910C-E2CFD170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97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3B68C75-42F7-455B-A84A-E03E9619A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024423-688C-42DD-A9D3-3258B2CE4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D2DA46-E7CE-454A-8D86-B2EA6056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B7D1AC4-605C-4331-9045-D5EE41A5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F14D12-A3F2-4369-9608-13FC652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42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6F1D3-7BC1-4C1A-9521-1A33187B5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4E9E591-6548-45AF-A56F-1FA376603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DB589DC-98E2-4EB3-AE1F-53B1EDD4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601407D-C137-42C1-9001-F9414A93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3B31964-5FD3-4D48-A96C-BAA3AC6D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30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C0E352-3FF0-454D-835A-8D8D698C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53A7CC-E547-4DB2-8ABF-9F4E36A0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9E8BBC-D0A5-435F-B183-50BA2FA5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68B3749-DDD5-428D-B494-6A7A83A7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F72F1F3-AD56-40EF-A6CB-AECFA78A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732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25AF76-2757-4C93-9103-940903C6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B2CC8DD-C4A2-4A5A-B24E-A9FF1A5F7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BC1EC6-ACA3-4F9E-9979-58EFCAB2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39C441-A131-4999-860C-4A00C438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0C9AE4-AD20-40B8-9917-A51C61FA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90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16675E-7337-4E28-8735-23AF5747B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D5381B9-1BE5-4D3C-864C-E7E945C0B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73F66E6-2BD4-4D8E-9D10-F1A2CABE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C0DEDD-D5E0-4ACC-B479-272CFF3C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876AF3B-E103-4505-829B-FD302ED1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B541C83-A0E4-4CFC-B36D-6930A898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0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14A435-33DE-40DE-8947-70FD7E6A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22E9A0-0B02-43B2-A99A-8C230821D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8D65CC2-B3C4-48DF-93B1-358C0CC3F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9D640B5-BF8D-44D7-8046-98B124EC2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4025AE5-30F8-484F-B678-36A1F4CAD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F368C3F2-6753-45C9-972F-D584131F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59934A4-F3E1-4597-BE19-93E55866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2836965-A49D-49AB-B4E2-4272958B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0923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22F7D6-1571-4613-A754-032AF696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300D740-2B52-407D-A75A-061C6CC2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40B58FB-5206-4C23-9E4F-0DAB66D2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71ACB69-417E-4582-9B8B-4061E8D4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55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D26FE4F-E063-4D3B-85FA-4DFA4155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FFED964-E903-4B6F-96E5-39050A4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15CD911-D5D5-450A-97C1-251EA25E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35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76DB10-3F53-4873-BF7E-FBF82587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DA9F84A-7311-4B54-B214-B533BAD1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E026B2-8349-4189-9D0A-3ED5A454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15E8574-11B1-4CBB-B1CB-89C8635E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CFFE71E-1C7E-46AE-9D43-8AF0F0E7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25CDA95-84A8-46CE-90BD-7BFE9FCD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2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E2A9E9-F815-4A58-A25E-CD0F97AA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1DCE486-4F56-4331-A3C9-448ADC403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38D9C17-2491-4A63-857F-40A7D8CAF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D4ACE2D-8411-48FE-92D7-D1EDF027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D8CB312-7385-46DA-8BDC-1D2E1C21C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BF17A61-B5F1-4CC3-8AEB-E68F7180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65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92F5E7-3AAB-426B-88F9-1DEE7FE4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EFAAD3E-E938-42A4-A682-2A6668C0B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1DFA1F-D00C-4212-A98B-016E633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637E38F-4D6A-43AF-871E-4386921F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823855-B12B-4C4C-910C-E2CFD170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45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3B68C75-42F7-455B-A84A-E03E9619A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024423-688C-42DD-A9D3-3258B2CE4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D2DA46-E7CE-454A-8D86-B2EA6056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B7D1AC4-605C-4331-9045-D5EE41A5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2F14D12-A3F2-4369-9608-13FC652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889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923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82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756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FBC9-A990-4DF9-8DF0-BC77D15CD470}" type="datetimeFigureOut">
              <a:rPr lang="he-IL" smtClean="0"/>
              <a:t>י'/אדר/תשפ"א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86B92-FC32-4657-9791-54CD54E04CC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40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19EAAB0-2CB6-4C2C-8DC4-D90DC903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4615B20-3AE8-4E78-A940-01C01049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9E948A-802A-4ED0-8E71-02003EBA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3529AB-4847-4042-8C11-E196822DC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4B86C4-BAC1-4720-896F-2F73A494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4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19EAAB0-2CB6-4C2C-8DC4-D90DC903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4615B20-3AE8-4E78-A940-01C01049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9E948A-802A-4ED0-8E71-02003EBA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3529AB-4847-4042-8C11-E196822DC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4B86C4-BAC1-4720-896F-2F73A494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2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19EAAB0-2CB6-4C2C-8DC4-D90DC903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4615B20-3AE8-4E78-A940-01C01049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9E948A-802A-4ED0-8E71-02003EBA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3529AB-4847-4042-8C11-E196822DC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4B86C4-BAC1-4720-896F-2F73A494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0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19EAAB0-2CB6-4C2C-8DC4-D90DC903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4615B20-3AE8-4E78-A940-01C01049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9E948A-802A-4ED0-8E71-02003EBA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8DF4-27E7-4393-A631-7C593731B8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י'/אדר/תשפ"א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3529AB-4847-4042-8C11-E196822DC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4B86C4-BAC1-4720-896F-2F73A494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61081-93CF-46E2-9313-8B3293B15155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7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3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4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35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46.xml" /><Relationship Id="rId6" Type="http://schemas.openxmlformats.org/officeDocument/2006/relationships/image" Target="../media/image30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jjwSRYeIn7EZsBw1mN9cbEImdJVBTUS-ABXKI_AbJTtdCOfKZFtYOGOnhcBPGCh_dgaIcwXDEI7p-xx30w5tDHKBi4aFreChGIjbPTiBx59nZBb_J4pvjvrresPrCXeiBv0RX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whGFc7Wk83DhqPYW7ykjpv1ZQU6X_w8NwlTHrw4_UT_GSvUeThkECkFEWRzTDFlSYq-YLhI1gCD8cytEjV9rZHO4EC9w5bIlWGoL33XUgPhuzg1HOr21Dgayq5MyTJNg6eg-K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8" y="208170"/>
            <a:ext cx="863357" cy="124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rY6Md2j72SYrxqwQKqyhbugMgHm3YEztbj5j1Uj4SpD-ekcFyh-3qV9MUlv_q8Cb7e0invv_rwamJ3SZWIsq7ECWX7GN_RNcHhUHL9OQgk6RoCqB7Gwukr2yxs8BcTpd2Ei5Y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6" y="195821"/>
            <a:ext cx="1915029" cy="1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8r24yH2gSKsLrZ62vbrvOdn5kSkgXzvObi8Z3ndtNmA5Fo0EFAL3iUaoO3bs4atnR2TrDOcUj_OPSozp1EOaqG_5ksxyyVa4JyCRBUHL-x38W91U-zaWiG7wj3u6DYNCGqVTh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" y="195820"/>
            <a:ext cx="1126626" cy="11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640410" y="1486033"/>
            <a:ext cx="77048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ברוכים הבאים </a:t>
            </a:r>
          </a:p>
          <a:p>
            <a:pPr algn="ctr"/>
            <a:endParaRPr lang="he-IL" sz="4000" b="1" dirty="0">
              <a:ln w="127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טקס הוקרה והערכה</a:t>
            </a:r>
          </a:p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</a:p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מתנדבים מצטיינים</a:t>
            </a:r>
          </a:p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על שם אלעד ריבן ז"ל</a:t>
            </a:r>
          </a:p>
          <a:p>
            <a:pPr algn="ctr"/>
            <a:r>
              <a:rPr lang="he-IL" sz="4000" b="1" dirty="0">
                <a:ln w="127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לשנת תשפ"א</a:t>
            </a:r>
          </a:p>
          <a:p>
            <a:br>
              <a:rPr lang="he-IL" sz="3200" b="1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endParaRPr lang="he-IL" sz="32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2876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נוע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" y="2585323"/>
            <a:ext cx="9153754" cy="4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CFF63C-5773-449C-B72E-2255CD19C7A4}"/>
              </a:ext>
            </a:extLst>
          </p:cNvPr>
          <p:cNvSpPr/>
          <p:nvPr/>
        </p:nvSpPr>
        <p:spPr>
          <a:xfrm>
            <a:off x="-9754" y="0"/>
            <a:ext cx="9153754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זוכים פרס ע"ש אלעד ריבן ז"ל </a:t>
            </a:r>
          </a:p>
          <a:p>
            <a:pPr algn="ctr"/>
            <a:endParaRPr lang="he-IL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מחוזיים </a:t>
            </a:r>
          </a:p>
        </p:txBody>
      </p:sp>
    </p:spTree>
    <p:extLst>
      <p:ext uri="{BB962C8B-B14F-4D97-AF65-F5344CB8AC3E}">
        <p14:creationId xmlns:p14="http://schemas.microsoft.com/office/powerpoint/2010/main" val="129519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193151" y="204916"/>
            <a:ext cx="331212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חסן אבו </a:t>
            </a:r>
            <a:r>
              <a:rPr lang="he-IL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דאהש</a:t>
            </a:r>
            <a:endParaRPr lang="he-IL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F319C6E-4E6B-4C99-89A2-AE5A5FD3B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57" r="1" b="39358"/>
          <a:stretch/>
        </p:blipFill>
        <p:spPr>
          <a:xfrm>
            <a:off x="32295" y="10"/>
            <a:ext cx="4539706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/>
          <p:cNvSpPr/>
          <p:nvPr/>
        </p:nvSpPr>
        <p:spPr>
          <a:xfrm>
            <a:off x="5662063" y="1269309"/>
            <a:ext cx="2319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מקיף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פורדייס</a:t>
            </a:r>
            <a:endParaRPr lang="he-I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824028" y="1988840"/>
            <a:ext cx="3995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חונכות והדרכה במנהיגות נוער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סיוע בתחום החינוך.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חירום והצלה בקק"ל.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רשת ירוקה ואיכות הסביבה</a:t>
            </a:r>
          </a:p>
        </p:txBody>
      </p:sp>
      <p:sp>
        <p:nvSpPr>
          <p:cNvPr id="8" name="מלבן 7"/>
          <p:cNvSpPr/>
          <p:nvPr/>
        </p:nvSpPr>
        <p:spPr>
          <a:xfrm>
            <a:off x="4716016" y="4100834"/>
            <a:ext cx="4355976" cy="193899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"העצים החזקים ביותר הם אלה שגדלים 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בין הסלעים" 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الأشجار القويّة هي التي تنمو وتكبر بين الصخور"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41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99E3492-B24E-4FB4-A185-F39947E85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7" r="-1" b="27305"/>
          <a:stretch/>
        </p:blipFill>
        <p:spPr>
          <a:xfrm>
            <a:off x="23" y="10"/>
            <a:ext cx="4571979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417547" y="244128"/>
            <a:ext cx="288091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ויולטה </a:t>
            </a:r>
            <a:r>
              <a:rPr lang="he-IL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אבייב</a:t>
            </a:r>
            <a:endParaRPr lang="he-IL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71977" y="109644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שיפמן</a:t>
            </a:r>
            <a:endParaRPr lang="he-I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טירת כרמל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7" y="2331373"/>
            <a:ext cx="393300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מועצת תלמידים עירונית.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עמותת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יוניסטרים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מובילה פרויקטים חברתיים.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צופים מדריכה שיכבה צעירה בצופים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4243413"/>
            <a:ext cx="3521848" cy="156966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"אחרי נתינה יש לי תחושת סיפוק" </a:t>
            </a:r>
          </a:p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 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العطاء يعطي شعورًا بالاكتفاء"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  <a:p>
            <a:pPr algn="ctr"/>
            <a:endParaRPr lang="he-IL" sz="2400" b="1" dirty="0">
              <a:ln/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3814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372CA32-E3CE-4E70-B01A-F3528FD9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2" r="-1" b="9270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276427" y="329081"/>
            <a:ext cx="315342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אמין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אגבאריה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62281" y="1259495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אהלייה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עתיד </a:t>
            </a:r>
          </a:p>
          <a:p>
            <a:pPr lvl="0" algn="ctr"/>
            <a:r>
              <a:rPr lang="he-IL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(מעלה עירון זלפה)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5055" y="2597103"/>
            <a:ext cx="4126451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הדרכה וסיוע בנושאים חברתיים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תמיכה, עזרה באנגלית מודל האום.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נציג הנוער בכנסים באום ובשגרירות</a:t>
            </a:r>
            <a:r>
              <a:rPr lang="he-IL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8064" y="4149080"/>
            <a:ext cx="365599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/>
              </a:rPr>
              <a:t>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כל מה שאנחנו רואים </a:t>
            </a:r>
          </a:p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זה חלום בתוך חלום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/>
              </a:rPr>
              <a:t>"</a:t>
            </a:r>
          </a:p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/>
              </a:rPr>
              <a:t>ما نراه هو حلم داخل حلم"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/>
            </a:endParaRPr>
          </a:p>
        </p:txBody>
      </p:sp>
    </p:spTree>
    <p:extLst>
      <p:ext uri="{BB962C8B-B14F-4D97-AF65-F5344CB8AC3E}">
        <p14:creationId xmlns:p14="http://schemas.microsoft.com/office/powerpoint/2010/main" val="305419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17EDA9E-590C-46AB-8F43-89071B08D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7" r="1" b="21437"/>
          <a:stretch/>
        </p:blipFill>
        <p:spPr>
          <a:xfrm>
            <a:off x="-10083" y="0"/>
            <a:ext cx="4582084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550711" y="188640"/>
            <a:ext cx="26420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עידן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ארכאב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85746" y="102038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אורט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רונסון</a:t>
            </a:r>
            <a:endParaRPr lang="he-I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עוספיא</a:t>
            </a:r>
          </a:p>
        </p:txBody>
      </p:sp>
      <p:sp>
        <p:nvSpPr>
          <p:cNvPr id="7" name="מלבן 6"/>
          <p:cNvSpPr/>
          <p:nvPr/>
        </p:nvSpPr>
        <p:spPr>
          <a:xfrm>
            <a:off x="4860032" y="2132855"/>
            <a:ext cx="4139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מש"ץ, מדריך, חונך, מנטור, ויוזם פרויקטים אישים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"לא משאירים אף אחד מאחור"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איתר תלמידים חלשים חברתית או לימודית והוביל אותם לקב' חברתית לומדת.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גיס אותם לתרומה התנדבות בקהילה.</a:t>
            </a:r>
          </a:p>
        </p:txBody>
      </p:sp>
      <p:sp>
        <p:nvSpPr>
          <p:cNvPr id="8" name="מלבן 7"/>
          <p:cNvSpPr/>
          <p:nvPr/>
        </p:nvSpPr>
        <p:spPr>
          <a:xfrm>
            <a:off x="4716016" y="5010671"/>
            <a:ext cx="42839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"תשקיע שעה תרוויח  שנה"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استثمر ساعةً لتربح سنةً"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043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787708" y="413004"/>
            <a:ext cx="228460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הדר ביטון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119154A-A932-433D-91B9-1B46F9E03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6" r="1" b="31017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/>
          <p:cNvSpPr/>
          <p:nvPr/>
        </p:nvSpPr>
        <p:spPr>
          <a:xfrm>
            <a:off x="4644008" y="13724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עירוני ג'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חיפה</a:t>
            </a:r>
          </a:p>
        </p:txBody>
      </p:sp>
      <p:sp>
        <p:nvSpPr>
          <p:cNvPr id="7" name="מלבן 6"/>
          <p:cNvSpPr/>
          <p:nvPr/>
        </p:nvSpPr>
        <p:spPr>
          <a:xfrm>
            <a:off x="4494392" y="25649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עמיתי דילר-זהות יהודית, תיקון עולם.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מועצת תלמידים בית ספרית, ספריה עירונית.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סוכנות יהודית-חונכות לעולה חדשה.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לב אחד- ארגון סיוע אזרחים בתקופת הקורונה.</a:t>
            </a:r>
          </a:p>
        </p:txBody>
      </p:sp>
      <p:sp>
        <p:nvSpPr>
          <p:cNvPr id="8" name="מלבן 7"/>
          <p:cNvSpPr/>
          <p:nvPr/>
        </p:nvSpPr>
        <p:spPr>
          <a:xfrm>
            <a:off x="4644008" y="4757617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"תעשה טוב יהיה טוב"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"اعمل خيرًا تلقى خيرًا"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34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E8AA9E8-8534-49DE-A209-D08BF898D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5632" r="32117" b="19996"/>
          <a:stretch/>
        </p:blipFill>
        <p:spPr>
          <a:xfrm>
            <a:off x="20" y="0"/>
            <a:ext cx="45719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285955" y="328300"/>
            <a:ext cx="311655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טופז בן שושן </a:t>
            </a:r>
          </a:p>
        </p:txBody>
      </p:sp>
      <p:sp>
        <p:nvSpPr>
          <p:cNvPr id="6" name="מלבן 5"/>
          <p:cNvSpPr/>
          <p:nvPr/>
        </p:nvSpPr>
        <p:spPr>
          <a:xfrm>
            <a:off x="4598462" y="135150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כרמל זבולון יגור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מ.א זבולון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6" y="2305615"/>
            <a:ext cx="42839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שגרירה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בליד</a:t>
            </a:r>
            <a:endParaRPr lang="he-IL" sz="2000" b="1" kern="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מובילת פרויקט הלו סבתא, זום עלייך.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משתתפת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בועדות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נוער ביישוב.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פעילה במועדון הנוער הקהילתי בתוכנית  "כמוני כמוך".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במועצת התלמידים והנוער עירונית, מחוזית, והארצית.</a:t>
            </a:r>
          </a:p>
        </p:txBody>
      </p:sp>
      <p:sp>
        <p:nvSpPr>
          <p:cNvPr id="8" name="מלבן 7"/>
          <p:cNvSpPr/>
          <p:nvPr/>
        </p:nvSpPr>
        <p:spPr>
          <a:xfrm>
            <a:off x="4716016" y="5029437"/>
            <a:ext cx="428396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"לכל אחד מאיתנו יש משמעות בעולם הזה"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"لكلّ فردٍ أهميته في هذا العالم"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  <a:p>
            <a:pPr lvl="0" algn="ctr"/>
            <a:endParaRPr lang="he-IL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2700" stA="50000" endPos="50000" dist="5000" dir="5400000" sy="-100000" rotWithShape="0"/>
              </a:effectLst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231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1ECD571-A0CB-458F-B311-063B6C281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5" r="1" b="28771"/>
          <a:stretch/>
        </p:blipFill>
        <p:spPr>
          <a:xfrm>
            <a:off x="1" y="0"/>
            <a:ext cx="457200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6120204" y="125083"/>
            <a:ext cx="17636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יובל בר</a:t>
            </a:r>
          </a:p>
        </p:txBody>
      </p:sp>
      <p:sp>
        <p:nvSpPr>
          <p:cNvPr id="6" name="מלבן 5"/>
          <p:cNvSpPr/>
          <p:nvPr/>
        </p:nvSpPr>
        <p:spPr>
          <a:xfrm>
            <a:off x="4716015" y="9253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אורט ביאליק</a:t>
            </a:r>
          </a:p>
          <a:p>
            <a:pPr lvl="0" algn="ctr"/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קרית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ביאליק </a:t>
            </a:r>
          </a:p>
        </p:txBody>
      </p:sp>
      <p:sp>
        <p:nvSpPr>
          <p:cNvPr id="7" name="מלבן 6"/>
          <p:cNvSpPr/>
          <p:nvPr/>
        </p:nvSpPr>
        <p:spPr>
          <a:xfrm>
            <a:off x="4593391" y="202776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בקורס כלכלה יזמה ופיתחה תוכנה עם חברת הייטק 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במדצ"ים</a:t>
            </a: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יזמה והקימה פינות מחזור בבית הספר.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כראש צוות נחשון הסברה למניעת צריכת אלכוהול.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בפרויקט מחוברים קשר עם ניצולי שואה.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במסגרת חילופי נוער מארחת משלחות.</a:t>
            </a:r>
          </a:p>
        </p:txBody>
      </p:sp>
      <p:sp>
        <p:nvSpPr>
          <p:cNvPr id="8" name="תיבת טקסט 4">
            <a:extLst>
              <a:ext uri="{FF2B5EF4-FFF2-40B4-BE49-F238E27FC236}">
                <a16:creationId xmlns:a16="http://schemas.microsoft.com/office/drawing/2014/main" id="{73A68207-AE7C-4852-B072-FDC5D5C4E709}"/>
              </a:ext>
            </a:extLst>
          </p:cNvPr>
          <p:cNvSpPr txBox="1"/>
          <p:nvPr/>
        </p:nvSpPr>
        <p:spPr>
          <a:xfrm>
            <a:off x="4572000" y="4869160"/>
            <a:ext cx="4608512" cy="156966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uLnTx/>
                <a:uFillTx/>
                <a:latin typeface="Noot" pitchFamily="50" charset="-79"/>
                <a:cs typeface="Noot" pitchFamily="50" charset="-79"/>
              </a:rPr>
              <a:t>"לקום כל בוקר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uLnTx/>
                <a:uFillTx/>
                <a:latin typeface="Noot" pitchFamily="50" charset="-79"/>
                <a:cs typeface="Noot" pitchFamily="50" charset="-79"/>
              </a:rPr>
              <a:t>ולהיות הגרסה הכי טובה של עצמך"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kern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kern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oot" pitchFamily="50" charset="-79"/>
                <a:cs typeface="Noot" pitchFamily="50" charset="-79"/>
              </a:rPr>
              <a:t>أستيقظ صباحًا وأكون النموذج الأفضل من ذاتي</a:t>
            </a:r>
            <a:r>
              <a:rPr lang="he-IL" sz="2400" kern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oot" pitchFamily="50" charset="-79"/>
                <a:cs typeface="Noot" pitchFamily="50" charset="-79"/>
              </a:rPr>
              <a:t>" </a:t>
            </a:r>
            <a:endParaRPr kumimoji="0" lang="en-US" sz="2400" i="0" u="none" strike="noStrike" kern="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uLnTx/>
              <a:uFillTx/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736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1C1E14F-0A35-483C-820C-7EFD2C430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1404"/>
          <a:stretch/>
        </p:blipFill>
        <p:spPr>
          <a:xfrm>
            <a:off x="21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578760" y="214733"/>
            <a:ext cx="259558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טל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ברששת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71979" y="10715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מבואות עירון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מ.א מנשה 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6" y="2174528"/>
            <a:ext cx="4211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בצוות ההדרכה, מדריכה קורסים בצופים.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בסגר הובילה בני נוער ליצור קשר עם תושבים וותיקים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לשוחח איתם ולבדוק במה אפשר לעזור להם  וארגנה משלוחים.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5569596" y="5085184"/>
            <a:ext cx="280076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"חשוב מאוד לתרום"</a:t>
            </a:r>
          </a:p>
          <a:p>
            <a:pPr lvl="0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 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التّطوع قيمةٌ مهمةٌ جدًا"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766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D62ADB4-4A8D-4E25-BAE9-4722ECD53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2" b="45023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689377" y="203467"/>
            <a:ext cx="219322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נלי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ג'באר</a:t>
            </a:r>
          </a:p>
        </p:txBody>
      </p:sp>
      <p:sp>
        <p:nvSpPr>
          <p:cNvPr id="6" name="מלבן 5"/>
          <p:cNvSpPr/>
          <p:nvPr/>
        </p:nvSpPr>
        <p:spPr>
          <a:xfrm>
            <a:off x="4572000" y="107451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עירוני א'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חיפה</a:t>
            </a:r>
          </a:p>
        </p:txBody>
      </p:sp>
      <p:sp>
        <p:nvSpPr>
          <p:cNvPr id="7" name="מלבן 6"/>
          <p:cNvSpPr/>
          <p:nvPr/>
        </p:nvSpPr>
        <p:spPr>
          <a:xfrm>
            <a:off x="4821540" y="2191782"/>
            <a:ext cx="4322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מד"א</a:t>
            </a:r>
            <a:r>
              <a:rPr kumimoji="0" lang="he-I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מתנדבת ראוי לציון ביכולתה </a:t>
            </a:r>
            <a:r>
              <a:rPr lang="he-IL" sz="2000" b="1" kern="0" baseline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לדבר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ולהגיע את החולה במצוקה.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מתנדבת</a:t>
            </a:r>
            <a:r>
              <a:rPr kumimoji="0" lang="he-I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שנה שלישית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ביד עזר לחבר-תמיכה בניצולי שואה.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מלווה לבדיקות רפואיות ומלמדת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עיוורת לעבוד על מחשב מיוחד לעיוורים.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4591123" y="5313695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 אנשים מקשיבים וגם מרגישים"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 نصغي ونشعر"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951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6AD69D4-A0A9-4BBA-A898-55F7C1DE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6"/>
            <a:ext cx="86409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e-IL" sz="60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בדרכך אלעד,</a:t>
            </a:r>
            <a:br>
              <a:rPr lang="he-IL" sz="60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</a:br>
            <a:r>
              <a:rPr lang="he-IL" sz="60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 אדם לאדם -אדם</a:t>
            </a:r>
          </a:p>
        </p:txBody>
      </p:sp>
      <p:pic>
        <p:nvPicPr>
          <p:cNvPr id="1026" name="Picture 2" descr="Image result for אלעד ריבן">
            <a:extLst>
              <a:ext uri="{FF2B5EF4-FFF2-40B4-BE49-F238E27FC236}">
                <a16:creationId xmlns:a16="http://schemas.microsoft.com/office/drawing/2014/main" id="{AB216D00-9418-4019-95B5-BA36154C70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9" y="1714274"/>
            <a:ext cx="6504521" cy="40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23D9541E-6102-4426-956B-5886A22FA8F7}"/>
              </a:ext>
            </a:extLst>
          </p:cNvPr>
          <p:cNvSpPr txBox="1">
            <a:spLocks/>
          </p:cNvSpPr>
          <p:nvPr/>
        </p:nvSpPr>
        <p:spPr>
          <a:xfrm>
            <a:off x="-12188" y="5740641"/>
            <a:ext cx="864096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18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" הסיפור ההרואי של אלעד גרם לעם שלם לעצור את שטף חייו, </a:t>
            </a:r>
          </a:p>
          <a:p>
            <a:pPr algn="ctr"/>
            <a:r>
              <a:rPr lang="he-IL" sz="18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לפקוח את עיניו בהשתאות אל </a:t>
            </a:r>
            <a:r>
              <a:rPr lang="he-IL" sz="180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מול התופת</a:t>
            </a:r>
            <a:r>
              <a:rPr lang="he-IL" sz="1800" dirty="0">
                <a:solidFill>
                  <a:schemeClr val="bg2">
                    <a:lumMod val="10000"/>
                  </a:schemeClr>
                </a:solidFill>
                <a:latin typeface="BN Alpaca" panose="02000000000000000000" pitchFamily="2" charset="-79"/>
                <a:cs typeface="BN Alpaca" panose="02000000000000000000" pitchFamily="2" charset="-79"/>
              </a:rPr>
              <a:t>, וראוי שיילמד בבית הספר"</a:t>
            </a:r>
          </a:p>
        </p:txBody>
      </p:sp>
    </p:spTree>
    <p:extLst>
      <p:ext uri="{BB962C8B-B14F-4D97-AF65-F5344CB8AC3E}">
        <p14:creationId xmlns:p14="http://schemas.microsoft.com/office/powerpoint/2010/main" val="347321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1AC2BAE-3D4A-4C87-A50A-10F43E325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6" r="1" b="35516"/>
          <a:stretch/>
        </p:blipFill>
        <p:spPr>
          <a:xfrm>
            <a:off x="21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166958" y="188640"/>
            <a:ext cx="316304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מוחמד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גורבאן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71131" y="12438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מקיף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אלמנארה</a:t>
            </a:r>
            <a:endParaRPr lang="he-I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ג'סר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אלזרקא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  </a:t>
            </a:r>
          </a:p>
        </p:txBody>
      </p:sp>
      <p:sp>
        <p:nvSpPr>
          <p:cNvPr id="7" name="מלבן 6"/>
          <p:cNvSpPr/>
          <p:nvPr/>
        </p:nvSpPr>
        <p:spPr>
          <a:xfrm>
            <a:off x="4788024" y="2545353"/>
            <a:ext cx="43551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מד"צ מיוחד במינו זמין לכל אירוע התנדבות 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פעיל במועצת נוער </a:t>
            </a:r>
            <a:r>
              <a:rPr lang="he-IL" sz="2000" b="1" kern="0" dirty="0" err="1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רשותית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, מוביל קבוצות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נוער</a:t>
            </a:r>
            <a:r>
              <a:rPr kumimoji="0" lang="he-I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בחירום, פעיל </a:t>
            </a:r>
            <a:r>
              <a:rPr kumimoji="0" lang="he-IL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בגש</a:t>
            </a:r>
            <a:r>
              <a:rPr kumimoji="0" lang="he-I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לעברית,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sz="2000" b="1" kern="0" baseline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מתנדב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אהוב ורצוי בכל מקום,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דיקן</a:t>
            </a:r>
            <a:r>
              <a:rPr kumimoji="0" lang="he-IL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בכל משימה</a:t>
            </a:r>
            <a:endParaRPr lang="he-IL" sz="2000" b="1" kern="0" dirty="0">
              <a:solidFill>
                <a:prstClr val="black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מתנדב אהוב ורצוי בכל מקום.</a:t>
            </a:r>
          </a:p>
        </p:txBody>
      </p:sp>
      <p:sp>
        <p:nvSpPr>
          <p:cNvPr id="8" name="מלבן 7"/>
          <p:cNvSpPr/>
          <p:nvPr/>
        </p:nvSpPr>
        <p:spPr>
          <a:xfrm>
            <a:off x="5509280" y="5301208"/>
            <a:ext cx="2696572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"מי שמשפיע 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למטרתו יגיע"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من يجتهد يصل لهدفه"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9537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91F1EE3-F468-4F3E-A248-0243392AC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73" r="-1" b="29472"/>
          <a:stretch/>
        </p:blipFill>
        <p:spPr>
          <a:xfrm>
            <a:off x="21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711693" y="65237"/>
            <a:ext cx="229261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איתמר לוי</a:t>
            </a:r>
          </a:p>
        </p:txBody>
      </p:sp>
      <p:sp>
        <p:nvSpPr>
          <p:cNvPr id="6" name="מלבן 5"/>
          <p:cNvSpPr/>
          <p:nvPr/>
        </p:nvSpPr>
        <p:spPr>
          <a:xfrm>
            <a:off x="4572000" y="8186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כרמים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בנימינה </a:t>
            </a:r>
            <a:endParaRPr lang="he-IL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788024" y="1660817"/>
            <a:ext cx="4248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מדריך קורסי הדרכה בצופים.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מלווה וחונך מספר תלמידים בעלי צרכים מיוחדים.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מתפעל מרכז המוזיקה בבנימינה ומשתתף בטקסים עירוניים ובית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ספריים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מוביל קבוצת כושר וחוסן בקהילה.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מנהיג ופעיל חברתי בשכבה בית הספר</a:t>
            </a:r>
          </a:p>
        </p:txBody>
      </p:sp>
      <p:sp>
        <p:nvSpPr>
          <p:cNvPr id="8" name="מלבן 7"/>
          <p:cNvSpPr/>
          <p:nvPr/>
        </p:nvSpPr>
        <p:spPr>
          <a:xfrm>
            <a:off x="4932040" y="4888243"/>
            <a:ext cx="41044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"עדיף להיות בריא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ושמח מאשר חולה ועצוב"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أن أكون معافىً وسعيدًا أفضل من أن أكون مريضًا وحزينًا"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676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773B836-2FB6-44E5-9AD7-25F131459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41"/>
          <a:stretch/>
        </p:blipFill>
        <p:spPr>
          <a:xfrm>
            <a:off x="2" y="10"/>
            <a:ext cx="4546683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850904" y="332658"/>
            <a:ext cx="199926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עמית</a:t>
            </a:r>
            <a:r>
              <a:rPr lang="en-US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  <a:r>
              <a:rPr lang="en-US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לוי</a:t>
            </a:r>
            <a:endParaRPr lang="en-US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848138" y="1113576"/>
            <a:ext cx="4104456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תיכון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רבין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 </a:t>
            </a:r>
          </a:p>
          <a:p>
            <a:pPr lvl="0"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קרית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 Light" panose="020F0302020204030204"/>
                <a:cs typeface="Guttman Hatzvi" panose="02010401010101010101" pitchFamily="2" charset="-79"/>
              </a:rPr>
              <a:t>ים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 Light" panose="020F0302020204030204"/>
              <a:cs typeface="Guttman Hatzvi" panose="02010401010101010101" pitchFamily="2" charset="-79"/>
            </a:endParaRPr>
          </a:p>
        </p:txBody>
      </p:sp>
      <p:sp>
        <p:nvSpPr>
          <p:cNvPr id="7" name="תיבת טקסט 4">
            <a:extLst>
              <a:ext uri="{FF2B5EF4-FFF2-40B4-BE49-F238E27FC236}">
                <a16:creationId xmlns:a16="http://schemas.microsoft.com/office/drawing/2014/main" id="{54F235C8-4337-40CB-98EA-F3658E12B821}"/>
              </a:ext>
            </a:extLst>
          </p:cNvPr>
          <p:cNvSpPr txBox="1"/>
          <p:nvPr/>
        </p:nvSpPr>
        <p:spPr>
          <a:xfrm>
            <a:off x="5028159" y="5013176"/>
            <a:ext cx="3744416" cy="132343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"חשוב לעשות טוב ולהיות חלק </a:t>
            </a:r>
          </a:p>
          <a:p>
            <a:pPr algn="ctr"/>
            <a:r>
              <a:rPr lang="he-IL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מאשר לעמוד מהצד מבלי לעזור"</a:t>
            </a:r>
          </a:p>
          <a:p>
            <a:pPr algn="ctr"/>
            <a:r>
              <a:rPr lang="he-IL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مهم أن أكون جزءًا من عمل الخير من أن  أقف جانبًا"</a:t>
            </a:r>
            <a:endParaRPr lang="en-US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  <p:sp>
        <p:nvSpPr>
          <p:cNvPr id="8" name="תיבת טקסט 3">
            <a:extLst>
              <a:ext uri="{FF2B5EF4-FFF2-40B4-BE49-F238E27FC236}">
                <a16:creationId xmlns:a16="http://schemas.microsoft.com/office/drawing/2014/main" id="{8B12D169-5D73-4681-B496-81B005428D57}"/>
              </a:ext>
            </a:extLst>
          </p:cNvPr>
          <p:cNvSpPr txBox="1"/>
          <p:nvPr/>
        </p:nvSpPr>
        <p:spPr>
          <a:xfrm>
            <a:off x="4848138" y="2153997"/>
            <a:ext cx="410445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מד"א מלווה מתנדבים בקורסים של מד"א.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נציג במועצת תלמידים אחראי על ביטחון ובטיחות.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מלווה ניצולי שואה.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פעיל בהכשרת קורסי נוער במגמת בריאות בבית הספר.</a:t>
            </a:r>
          </a:p>
        </p:txBody>
      </p:sp>
    </p:spTree>
    <p:extLst>
      <p:ext uri="{BB962C8B-B14F-4D97-AF65-F5344CB8AC3E}">
        <p14:creationId xmlns:p14="http://schemas.microsoft.com/office/powerpoint/2010/main" val="306398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0D66630-8F4A-4D1D-BD70-B4335E9D0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61" t="6068" r="17720" b="40017"/>
          <a:stretch/>
        </p:blipFill>
        <p:spPr>
          <a:xfrm>
            <a:off x="543" y="0"/>
            <a:ext cx="457145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6001453" y="122729"/>
            <a:ext cx="207620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נור מחסן</a:t>
            </a:r>
          </a:p>
        </p:txBody>
      </p:sp>
      <p:sp>
        <p:nvSpPr>
          <p:cNvPr id="6" name="מלבן 5"/>
          <p:cNvSpPr/>
          <p:nvPr/>
        </p:nvSpPr>
        <p:spPr>
          <a:xfrm>
            <a:off x="4753557" y="107588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תיכון ע"ש אחמד ע-יחיא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כפר קרע</a:t>
            </a:r>
          </a:p>
        </p:txBody>
      </p:sp>
      <p:sp>
        <p:nvSpPr>
          <p:cNvPr id="7" name="מלבן 6"/>
          <p:cNvSpPr/>
          <p:nvPr/>
        </p:nvSpPr>
        <p:spPr>
          <a:xfrm>
            <a:off x="4753556" y="1628800"/>
            <a:ext cx="43904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בריאות, חינוך, יוזמות חברתיות בקהילה.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תמיכה בתקשורת המשפחה וקופות החולים..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מזמינה הרצאות בתחום הבריאות על פי מיפוי צרכים בקהילה .</a:t>
            </a:r>
          </a:p>
        </p:txBody>
      </p:sp>
      <p:sp>
        <p:nvSpPr>
          <p:cNvPr id="8" name="מלבן 7"/>
          <p:cNvSpPr/>
          <p:nvPr/>
        </p:nvSpPr>
        <p:spPr>
          <a:xfrm>
            <a:off x="4662777" y="4832117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"קהילה תומכת שומרת על בריאותה"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مجتمع مسانِد يحافظ على صحته"</a:t>
            </a:r>
            <a:endParaRPr lang="en-US" sz="2400" b="1" cap="all" dirty="0">
              <a:ln w="0"/>
              <a:solidFill>
                <a:schemeClr val="accent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2700" stA="50000" endPos="50000" dist="5000" dir="5400000" sy="-100000" rotWithShape="0"/>
              </a:effectLst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600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22D3A37-F733-4977-938D-839FE2FC9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70" r="20369" b="-1"/>
          <a:stretch/>
        </p:blipFill>
        <p:spPr>
          <a:xfrm>
            <a:off x="6896" y="0"/>
            <a:ext cx="4349080" cy="685800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מלבן 4"/>
          <p:cNvSpPr/>
          <p:nvPr/>
        </p:nvSpPr>
        <p:spPr>
          <a:xfrm>
            <a:off x="5180585" y="260648"/>
            <a:ext cx="312457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rtl="0">
              <a:lnSpc>
                <a:spcPct val="90000"/>
              </a:lnSpc>
              <a:spcAft>
                <a:spcPts val="600"/>
              </a:spcAft>
            </a:pP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מיטביה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פינקל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565104" y="1052736"/>
            <a:ext cx="4572000" cy="95564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0">
              <a:lnSpc>
                <a:spcPct val="90000"/>
              </a:lnSpc>
              <a:spcAft>
                <a:spcPts val="600"/>
              </a:spcAft>
            </a:pP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פלך</a:t>
            </a:r>
          </a:p>
          <a:p>
            <a:pPr lvl="0" algn="ctr" rtl="0">
              <a:lnSpc>
                <a:spcPct val="90000"/>
              </a:lnSpc>
              <a:spcAft>
                <a:spcPts val="600"/>
              </a:spcAft>
            </a:pP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זכרון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יעקב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Guttman Hatzvi" panose="02010401010101010101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3864" y="2459504"/>
            <a:ext cx="434908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צופת אש בתחנת כיבוי.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מסייעת בפעילות השגרה והחירום בכיבוי אש.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ברמת הנדיב מטפלת בדיר העיזים, ומסיעת לצוות הפיקוח של פארק הטבע.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מדריכה בתנועת נועם-נוער מסורתי.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6871" y="5465171"/>
            <a:ext cx="4572000" cy="83099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"יש לקדם התנדבות בקהילה"</a:t>
            </a:r>
            <a:b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</a:b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يجب أن نطوّر التطوع في المجتمع"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10161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5534234" y="188640"/>
            <a:ext cx="2544287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עאדל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מסרי</a:t>
            </a:r>
          </a:p>
        </p:txBody>
      </p:sp>
      <p:sp>
        <p:nvSpPr>
          <p:cNvPr id="6" name="מלבן 5"/>
          <p:cNvSpPr/>
          <p:nvPr/>
        </p:nvSpPr>
        <p:spPr>
          <a:xfrm>
            <a:off x="4788024" y="1241175"/>
            <a:ext cx="4427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תיכון מקיף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אלנדלוס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באקה </a:t>
            </a:r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אלגרביה</a:t>
            </a:r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</a:p>
        </p:txBody>
      </p:sp>
      <p:sp>
        <p:nvSpPr>
          <p:cNvPr id="7" name="מלבן 6"/>
          <p:cNvSpPr/>
          <p:nvPr/>
        </p:nvSpPr>
        <p:spPr>
          <a:xfrm>
            <a:off x="4572000" y="247082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מד"א מתנדב ומדריך פעיל.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עוזר מאמן כדורגל  לילדים ולבני נוער צעירים.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מדריך קורסי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מדצ"ים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, ומלווה אותם בתפקידם החדש.</a:t>
            </a:r>
          </a:p>
        </p:txBody>
      </p:sp>
      <p:sp>
        <p:nvSpPr>
          <p:cNvPr id="8" name="מלבן 7"/>
          <p:cNvSpPr/>
          <p:nvPr/>
        </p:nvSpPr>
        <p:spPr>
          <a:xfrm>
            <a:off x="4788024" y="4653136"/>
            <a:ext cx="41044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"תמצא את עצמך באמצעות המעשה הטוב שתעשה לאנשים"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جد نفسك من خلال عمل الخير الذي تقوم به"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5908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DA80E4C-027A-4ADF-9457-4949C4C5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60" b="46359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4151729" y="34881"/>
            <a:ext cx="5387643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זינה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סאהר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</a:p>
          <a:p>
            <a:pPr lvl="0" algn="ctr"/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אגבאריה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4019490" y="1412550"/>
            <a:ext cx="5652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תיכון מעלה עירון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מעלה עירון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6" y="2679747"/>
            <a:ext cx="44279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יזמה אולפן שידורים לבני נוער מטרתו שיח צעירים במסגרת תוכנית אתגרים.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פיתות ועידוד בני נוער לאיתור כישרונות צעירים.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4570376" y="5029951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"השינוי הוא חיובי בכל מעלה"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"التغيير إيجابي في كل خطوة" 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425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E2C7E4C-360A-4047-992E-2808E549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1"/>
            <a:ext cx="4572000" cy="685800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591853" y="463597"/>
            <a:ext cx="261161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נועם סובול </a:t>
            </a:r>
          </a:p>
        </p:txBody>
      </p:sp>
      <p:sp>
        <p:nvSpPr>
          <p:cNvPr id="6" name="מלבן 5"/>
          <p:cNvSpPr/>
          <p:nvPr/>
        </p:nvSpPr>
        <p:spPr>
          <a:xfrm>
            <a:off x="6084168" y="1320537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מקיף נשר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6" y="2541096"/>
            <a:ext cx="4283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מדריך מרכז בצופים ומוביל פרויקט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"מתחשבים" עירוני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גייס תרומות מחשבים ועוד... עבור כל מי שידו  לא משגת.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ניקיון חופים ופארקים –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גייס מתנדבים וביצע פרויקטים.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4935695" y="4752633"/>
            <a:ext cx="392392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"לא לוותר לראות את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האור בקצה המנהרה"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يجب أن نرى الضوء في نهاية النفق"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9251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308023" y="273231"/>
            <a:ext cx="307167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אסיל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פרחיאת</a:t>
            </a:r>
            <a:endParaRPr lang="he-IL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C7F129A-6C25-4C6C-B651-C734EE29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1" b="23286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/>
          <p:cNvSpPr/>
          <p:nvPr/>
        </p:nvSpPr>
        <p:spPr>
          <a:xfrm>
            <a:off x="4557860" y="110287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אלכרמה</a:t>
            </a:r>
            <a:endParaRPr lang="he-I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חיפה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5" y="2151732"/>
            <a:ext cx="4176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מעון לנשים מוכות והכנת תוכנית לימוד אישית לילדים השוהים במעון.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גיוס עזרי לימוד לילדים השוהים במעון.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השתתפות בתוכנית "נמל"</a:t>
            </a:r>
            <a:r>
              <a:rPr lang="he-IL" sz="2000" b="1" kern="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בית הגפן מתנדבת למען הקילה.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נוער מחולל לכידות וחיבורים בין אנשים.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4571980" y="5445224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"סקרנות ורצינות מובילה להצלחה"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حب الاستطلاع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والجدّيّة يؤدي إلى النّجاح"</a:t>
            </a: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5204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lh3.googleusercontent.com/IygKQ264BQ0WKMjKqViisd8QDQS9G9JSEHLiLirDNbZ_OeUQ2E0OQism0IsIjE0qcpx786kykI6dODFFXO_goiAUgmxUOy1QjDvlQaDQJ5iz4hAD-kT43h9XFpM8_xSW7biIk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ttps://lh6.googleusercontent.com/whGFc7Wk83DhqPYW7ykjpv1ZQU6X_w8NwlTHrw4_UT_GSvUeThkECkFEWRzTDFlSYq-YLhI1gCD8cytEjV9rZHO4EC9w5bIlWGoL33XUgPhuzg1HOr21Dgayq5MyTJNg6eg-K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92" y="195823"/>
            <a:ext cx="775805" cy="11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4.googleusercontent.com/rY6Md2j72SYrxqwQKqyhbugMgHm3YEztbj5j1Uj4SpD-ekcFyh-3qV9MUlv_q8Cb7e0invv_rwamJ3SZWIsq7ECWX7GN_RNcHhUHL9OQgk6RoCqB7Gwukr2yxs8BcTpd2Ei5Y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6" y="195821"/>
            <a:ext cx="1915029" cy="1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lh6.googleusercontent.com/8r24yH2gSKsLrZ62vbrvOdn5kSkgXzvObi8Z3ndtNmA5Fo0EFAL3iUaoO3bs4atnR2TrDOcUj_OPSozp1EOaqG_5ksxyyVa4JyCRBUHL-x38W91U-zaWiG7wj3u6DYNCGqVTh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" y="195820"/>
            <a:ext cx="1126626" cy="11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286000" y="2090176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br>
              <a:rPr lang="he-I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</a:br>
            <a:endParaRPr lang="he-IL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211580" y="2396949"/>
            <a:ext cx="672084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"יש אנשים שהנאתם הגדולה והעיקרית היא </a:t>
            </a:r>
          </a:p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שהם נותנים, הם יוצרים, הם מחדשים...</a:t>
            </a:r>
          </a:p>
          <a:p>
            <a:pPr algn="ctr"/>
            <a:r>
              <a:rPr lang="he-IL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הנטיה</a:t>
            </a:r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והתענוג לתת, ליצור, לחדש –</a:t>
            </a:r>
          </a:p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 זוהי חלוציות."</a:t>
            </a:r>
          </a:p>
          <a:p>
            <a:pPr algn="ctr"/>
            <a:r>
              <a:rPr lang="he-IL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 (מתוך 'דוד בן גוריון מתכתב עם ילדים')</a:t>
            </a:r>
          </a:p>
          <a:p>
            <a:br>
              <a:rPr lang="he-IL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</a:br>
            <a:endParaRPr lang="he-IL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84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נוע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" y="2585323"/>
            <a:ext cx="9153754" cy="4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CFF63C-5773-449C-B72E-2255CD19C7A4}"/>
              </a:ext>
            </a:extLst>
          </p:cNvPr>
          <p:cNvSpPr/>
          <p:nvPr/>
        </p:nvSpPr>
        <p:spPr>
          <a:xfrm>
            <a:off x="-9754" y="0"/>
            <a:ext cx="9153754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זוכה פרס ע"ש אלעד ריבן ז"ל </a:t>
            </a:r>
          </a:p>
          <a:p>
            <a:pPr algn="ctr"/>
            <a:endParaRPr lang="he-IL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ארצי </a:t>
            </a:r>
          </a:p>
        </p:txBody>
      </p:sp>
    </p:spTree>
    <p:extLst>
      <p:ext uri="{BB962C8B-B14F-4D97-AF65-F5344CB8AC3E}">
        <p14:creationId xmlns:p14="http://schemas.microsoft.com/office/powerpoint/2010/main" val="315438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lh3.googleusercontent.com/IygKQ264BQ0WKMjKqViisd8QDQS9G9JSEHLiLirDNbZ_OeUQ2E0OQism0IsIjE0qcpx786kykI6dODFFXO_goiAUgmxUOy1QjDvlQaDQJ5iz4hAD-kT43h9XFpM8_xSW7biIk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" name="Picture 9" descr="https://lh6.googleusercontent.com/whGFc7Wk83DhqPYW7ykjpv1ZQU6X_w8NwlTHrw4_UT_GSvUeThkECkFEWRzTDFlSYq-YLhI1gCD8cytEjV9rZHO4EC9w5bIlWGoL33XUgPhuzg1HOr21Dgayq5MyTJNg6eg-K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88" y="195823"/>
            <a:ext cx="775805" cy="11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4.googleusercontent.com/rY6Md2j72SYrxqwQKqyhbugMgHm3YEztbj5j1Uj4SpD-ekcFyh-3qV9MUlv_q8Cb7e0invv_rwamJ3SZWIsq7ECWX7GN_RNcHhUHL9OQgk6RoCqB7Gwukr2yxs8BcTpd2Ei5Y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6" y="195821"/>
            <a:ext cx="1915029" cy="1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lh6.googleusercontent.com/8r24yH2gSKsLrZ62vbrvOdn5kSkgXzvObi8Z3ndtNmA5Fo0EFAL3iUaoO3bs4atnR2TrDOcUj_OPSozp1EOaqG_5ksxyyVa4JyCRBUHL-x38W91U-zaWiG7wj3u6DYNCGqVTh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" y="195820"/>
            <a:ext cx="1126626" cy="11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286000" y="2090176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br>
              <a:rPr lang="he-I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</a:br>
            <a:endParaRPr lang="he-IL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211580" y="2396942"/>
            <a:ext cx="6720840" cy="32316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n CLM" panose="02000803000000000000" pitchFamily="2" charset="-79"/>
                <a:cs typeface="Gan CLM" panose="02000803000000000000" pitchFamily="2" charset="-79"/>
              </a:rPr>
              <a:t>יש לי הרגשה שמשהו טוב עומד לקרות</a:t>
            </a:r>
          </a:p>
          <a:p>
            <a:pPr algn="ctr"/>
            <a:r>
              <a:rPr lang="he-IL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an CLM" panose="02000803000000000000" pitchFamily="2" charset="-79"/>
                <a:cs typeface="Gan CLM" panose="02000803000000000000" pitchFamily="2" charset="-79"/>
              </a:rPr>
              <a:t>בגלל כל המעשים הטובים של אנשים כמוכם</a:t>
            </a:r>
          </a:p>
          <a:p>
            <a:pPr algn="ctr"/>
            <a:br>
              <a:rPr lang="he-IL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</a:br>
            <a:r>
              <a:rPr lang="he-IL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אדם לאדם- אדם</a:t>
            </a:r>
          </a:p>
          <a:p>
            <a:pPr algn="ctr"/>
            <a:r>
              <a:rPr lang="he-IL" sz="2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וזה הזמן למחיאות כפיים.... </a:t>
            </a:r>
          </a:p>
          <a:p>
            <a:br>
              <a:rPr lang="he-IL" sz="28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br>
              <a:rPr lang="he-IL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he-IL" b="1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243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s://lh3.googleusercontent.com/IygKQ264BQ0WKMjKqViisd8QDQS9G9JSEHLiLirDNbZ_OeUQ2E0OQism0IsIjE0qcpx786kykI6dODFFXO_goiAUgmxUOy1QjDvlQaDQJ5iz4hAD-kT43h9XFpM8_xSW7biIk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ttps://lh6.googleusercontent.com/whGFc7Wk83DhqPYW7ykjpv1ZQU6X_w8NwlTHrw4_UT_GSvUeThkECkFEWRzTDFlSYq-YLhI1gCD8cytEjV9rZHO4EC9w5bIlWGoL33XUgPhuzg1HOr21Dgayq5MyTJNg6eg-K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83" y="195823"/>
            <a:ext cx="775805" cy="11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4.googleusercontent.com/rY6Md2j72SYrxqwQKqyhbugMgHm3YEztbj5j1Uj4SpD-ekcFyh-3qV9MUlv_q8Cb7e0invv_rwamJ3SZWIsq7ECWX7GN_RNcHhUHL9OQgk6RoCqB7Gwukr2yxs8BcTpd2Ei5Y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6" y="195821"/>
            <a:ext cx="1915029" cy="1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lh6.googleusercontent.com/8r24yH2gSKsLrZ62vbrvOdn5kSkgXzvObi8Z3ndtNmA5Fo0EFAL3iUaoO3bs4atnR2TrDOcUj_OPSozp1EOaqG_5ksxyyVa4JyCRBUHL-x38W91U-zaWiG7wj3u6DYNCGqVThk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" y="195820"/>
            <a:ext cx="1126626" cy="11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286000" y="2090175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br>
              <a:rPr lang="he-IL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</a:br>
            <a:endParaRPr lang="he-IL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Gan CLM" panose="02000803000000000000" pitchFamily="2" charset="-79"/>
              <a:cs typeface="Gan CLM" panose="02000803000000000000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211580" y="2034652"/>
            <a:ext cx="6720840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he-IL" sz="5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טקס הענקת תעודות </a:t>
            </a:r>
          </a:p>
          <a:p>
            <a:pPr algn="ctr"/>
            <a:r>
              <a:rPr lang="he-IL" sz="5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מתנדבים מצטיינים</a:t>
            </a:r>
          </a:p>
          <a:p>
            <a:pPr algn="ctr"/>
            <a:r>
              <a:rPr lang="he-IL" sz="5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על שם אלעד ריבן ז"ל</a:t>
            </a:r>
          </a:p>
          <a:p>
            <a:pPr algn="ctr"/>
            <a:r>
              <a:rPr lang="he-IL" sz="54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לשנת תשפ"א</a:t>
            </a:r>
          </a:p>
          <a:p>
            <a:br>
              <a:rPr lang="he-IL" sz="28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he-IL" sz="2800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</a:br>
            <a:br>
              <a:rPr lang="he-IL" b="1" cap="all" dirty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</a:br>
            <a:endParaRPr lang="he-IL" b="1" cap="all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" y="4550488"/>
            <a:ext cx="2424909" cy="230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3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4C8DE5A-FE05-4D48-B450-9299FDCBF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188" r="-1" b="30937"/>
          <a:stretch/>
        </p:blipFill>
        <p:spPr>
          <a:xfrm>
            <a:off x="3" y="0"/>
            <a:ext cx="4571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92082" y="188640"/>
            <a:ext cx="3312368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ליאם בקר</a:t>
            </a:r>
          </a:p>
        </p:txBody>
      </p:sp>
      <p:sp>
        <p:nvSpPr>
          <p:cNvPr id="6" name="מלבן 5"/>
          <p:cNvSpPr/>
          <p:nvPr/>
        </p:nvSpPr>
        <p:spPr>
          <a:xfrm>
            <a:off x="4662266" y="110790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ביה"ס הרב תחומי למדעים ולאומנויות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חדרה </a:t>
            </a:r>
          </a:p>
        </p:txBody>
      </p:sp>
      <p:sp>
        <p:nvSpPr>
          <p:cNvPr id="7" name="תיבת טקסט 3">
            <a:extLst>
              <a:ext uri="{FF2B5EF4-FFF2-40B4-BE49-F238E27FC236}">
                <a16:creationId xmlns:a16="http://schemas.microsoft.com/office/drawing/2014/main" id="{D4CE5A79-7793-4CA3-98E1-FF30EF99D088}"/>
              </a:ext>
            </a:extLst>
          </p:cNvPr>
          <p:cNvSpPr txBox="1"/>
          <p:nvPr/>
        </p:nvSpPr>
        <p:spPr>
          <a:xfrm>
            <a:off x="4788024" y="2492896"/>
            <a:ext cx="4248472" cy="27853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David" panose="020E0502060401010101" pitchFamily="34" charset="-79"/>
              </a:rPr>
              <a:t>מתנדב בארגון אקי"ם חדרה</a:t>
            </a:r>
            <a:r>
              <a:rPr lang="he-IL" sz="2000" b="1" kern="0" dirty="0">
                <a:solidFill>
                  <a:prstClr val="black"/>
                </a:solidFill>
                <a:latin typeface="Arial Black" panose="020B0A04020102020204" pitchFamily="34" charset="0"/>
                <a:cs typeface="David" panose="020E0502060401010101" pitchFamily="34" charset="-79"/>
              </a:rPr>
              <a:t>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David" panose="020E0502060401010101" pitchFamily="34" charset="-79"/>
              </a:rPr>
              <a:t>במרכז למשפחות לילדים עם צרכים מיוחדים.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David" panose="020E0502060401010101" pitchFamily="34" charset="-79"/>
              </a:rPr>
              <a:t>בתוכנית "הכי אחי", התנדבות במד"א.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David" panose="020E0502060401010101" pitchFamily="34" charset="-79"/>
              </a:rPr>
              <a:t>גרם לכל הגופים בהם מתנדב ליצור תוכנית הסברה  ייחודית ומותאמת לאוכלוסייה אחרת.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David" panose="020E0502060401010101" pitchFamily="34" charset="-79"/>
              </a:rPr>
              <a:t>במפגשי הסברה הזמין את ההורים והאחים.</a:t>
            </a:r>
          </a:p>
        </p:txBody>
      </p:sp>
      <p:sp>
        <p:nvSpPr>
          <p:cNvPr id="8" name="מלבן 7"/>
          <p:cNvSpPr/>
          <p:nvPr/>
        </p:nvSpPr>
        <p:spPr>
          <a:xfrm>
            <a:off x="4385054" y="5373216"/>
            <a:ext cx="4741241" cy="9079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spcAft>
                <a:spcPts val="600"/>
              </a:spcAft>
            </a:pPr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"לשלב את השונים בחברה"</a:t>
            </a:r>
          </a:p>
          <a:p>
            <a:pPr lvl="0" algn="ctr">
              <a:spcAft>
                <a:spcPts val="600"/>
              </a:spcAft>
            </a:pPr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"لندمج الآخر في المجتمع</a:t>
            </a:r>
            <a:r>
              <a:rPr lang="ar-JO" sz="2400" b="1" dirty="0">
                <a:ln/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</a:t>
            </a:r>
            <a:endParaRPr lang="he-IL" sz="2400" b="1" dirty="0">
              <a:ln/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377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נוע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" y="2585323"/>
            <a:ext cx="9153754" cy="4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CFF63C-5773-449C-B72E-2255CD19C7A4}"/>
              </a:ext>
            </a:extLst>
          </p:cNvPr>
          <p:cNvSpPr/>
          <p:nvPr/>
        </p:nvSpPr>
        <p:spPr>
          <a:xfrm>
            <a:off x="-9754" y="0"/>
            <a:ext cx="9153754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זוכה פרס ע"ש אלעד ריבן ז"ל </a:t>
            </a:r>
          </a:p>
          <a:p>
            <a:pPr algn="ctr"/>
            <a:endParaRPr lang="he-IL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uttman Hatzvi" panose="02010401010101010101" pitchFamily="2" charset="-79"/>
              <a:cs typeface="Guttman Hatzvi" panose="02010401010101010101" pitchFamily="2" charset="-79"/>
            </a:endParaRPr>
          </a:p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ארצי קורונה</a:t>
            </a:r>
          </a:p>
        </p:txBody>
      </p:sp>
    </p:spTree>
    <p:extLst>
      <p:ext uri="{BB962C8B-B14F-4D97-AF65-F5344CB8AC3E}">
        <p14:creationId xmlns:p14="http://schemas.microsoft.com/office/powerpoint/2010/main" val="372072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5E5BCBA8-9E84-4CBF-B493-F9C94D3D8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6" t="-9" r="15953" b="6669"/>
          <a:stretch/>
        </p:blipFill>
        <p:spPr>
          <a:xfrm>
            <a:off x="0" y="4735"/>
            <a:ext cx="4572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תיבת טקסט 3">
            <a:extLst>
              <a:ext uri="{FF2B5EF4-FFF2-40B4-BE49-F238E27FC236}">
                <a16:creationId xmlns:a16="http://schemas.microsoft.com/office/drawing/2014/main" id="{2F3230D5-3907-48E4-B093-0700C7FE15DA}"/>
              </a:ext>
            </a:extLst>
          </p:cNvPr>
          <p:cNvSpPr txBox="1"/>
          <p:nvPr/>
        </p:nvSpPr>
        <p:spPr>
          <a:xfrm>
            <a:off x="4788025" y="116632"/>
            <a:ext cx="3931208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סעיד אבו פול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4036" y="824518"/>
            <a:ext cx="30243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Arial Black" panose="020B0A04020102020204" pitchFamily="34" charset="0"/>
                <a:cs typeface="Guttman Hatzvi" panose="02010401010101010101" pitchFamily="2" charset="-79"/>
              </a:rPr>
              <a:t>תיכון </a:t>
            </a:r>
            <a:r>
              <a:rPr lang="he-IL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Arial Black" panose="020B0A04020102020204" pitchFamily="34" charset="0"/>
                <a:cs typeface="Guttman Hatzvi" panose="02010401010101010101" pitchFamily="2" charset="-79"/>
              </a:rPr>
              <a:t>אלקסאמי</a:t>
            </a:r>
            <a:r>
              <a:rPr lang="he-IL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Arial Black" panose="020B0A04020102020204" pitchFamily="34" charset="0"/>
                <a:cs typeface="Guttman Hatzvi" panose="02010401010101010101" pitchFamily="2" charset="-79"/>
              </a:rPr>
              <a:t> </a:t>
            </a:r>
          </a:p>
          <a:p>
            <a:pPr lvl="0" algn="ctr"/>
            <a:r>
              <a:rPr lang="he-IL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Arial Black" panose="020B0A04020102020204" pitchFamily="34" charset="0"/>
                <a:cs typeface="Guttman Hatzvi" panose="02010401010101010101" pitchFamily="2" charset="-79"/>
              </a:rPr>
              <a:t>באקה אל </a:t>
            </a:r>
            <a:r>
              <a:rPr lang="he-IL" sz="2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Arial Black" panose="020B0A04020102020204" pitchFamily="34" charset="0"/>
                <a:cs typeface="Guttman Hatzvi" panose="02010401010101010101" pitchFamily="2" charset="-79"/>
              </a:rPr>
              <a:t>גרבייה</a:t>
            </a:r>
            <a:endParaRPr lang="he-IL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Arial Black" panose="020B0A04020102020204" pitchFamily="34" charset="0"/>
              <a:cs typeface="Guttman Hatzvi" panose="02010401010101010101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788025" y="1597707"/>
            <a:ext cx="43594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מד"צ בקבוצות מנהיגות השייכת למחלקת הנוער.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אחראי על הגרפיקה והפרסום היוזמות היישוביות.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פעיל בתוכנית נוער למען </a:t>
            </a:r>
            <a:r>
              <a:rPr kumimoji="0" lang="he-IL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מינהל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 תקין בשלטון המקומי.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גייס והקים קב' בני נוער שעזרה לכל תלמיד ותושב להפעיל את המחשב, הזום, ולהסתדר עם המדיה 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חיבר והפיץ חוברת "יוזמות יישוביות" איך לא נדבקים במחלת קורונה. </a:t>
            </a:r>
          </a:p>
        </p:txBody>
      </p:sp>
      <p:sp>
        <p:nvSpPr>
          <p:cNvPr id="10" name="מלבן 9"/>
          <p:cNvSpPr/>
          <p:nvPr/>
        </p:nvSpPr>
        <p:spPr>
          <a:xfrm>
            <a:off x="4572000" y="5647386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"כל תושב יתרום</a:t>
            </a:r>
          </a:p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מהידע שלו לעיר שלנו"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"كل مواطن يتبرع بمعرفته من أجل بلده"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3140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צאת תמונה עבור נוער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" y="1754327"/>
            <a:ext cx="9153754" cy="5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A3CFF63C-5773-449C-B72E-2255CD19C7A4}"/>
              </a:ext>
            </a:extLst>
          </p:cNvPr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זוכי פרס ע"ש אלעד ריבן ז"ל </a:t>
            </a:r>
          </a:p>
          <a:p>
            <a:pPr algn="ctr"/>
            <a:r>
              <a:rPr lang="he-IL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uttman Hatzvi" panose="02010401010101010101" pitchFamily="2" charset="-79"/>
                <a:cs typeface="Guttman Hatzvi" panose="02010401010101010101" pitchFamily="2" charset="-79"/>
              </a:rPr>
              <a:t>מחוזי קורונה </a:t>
            </a:r>
          </a:p>
        </p:txBody>
      </p:sp>
    </p:spTree>
    <p:extLst>
      <p:ext uri="{BB962C8B-B14F-4D97-AF65-F5344CB8AC3E}">
        <p14:creationId xmlns:p14="http://schemas.microsoft.com/office/powerpoint/2010/main" val="336654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D22B339-2005-4968-89AF-DDCB9CFA0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" r="8180" b="2"/>
          <a:stretch/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/>
          <p:cNvSpPr/>
          <p:nvPr/>
        </p:nvSpPr>
        <p:spPr>
          <a:xfrm>
            <a:off x="5549021" y="169639"/>
            <a:ext cx="2879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e-IL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פאינה</a:t>
            </a:r>
            <a:r>
              <a:rPr lang="he-I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  <a:r>
              <a:rPr lang="he-IL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סזנוב</a:t>
            </a:r>
            <a:r>
              <a:rPr lang="he-I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</a:t>
            </a:r>
          </a:p>
        </p:txBody>
      </p:sp>
      <p:sp>
        <p:nvSpPr>
          <p:cNvPr id="7" name="מלבן 6"/>
          <p:cNvSpPr/>
          <p:nvPr/>
        </p:nvSpPr>
        <p:spPr>
          <a:xfrm>
            <a:off x="4860032" y="93724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תיכון רבין 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קריית ים </a:t>
            </a:r>
          </a:p>
        </p:txBody>
      </p:sp>
      <p:sp>
        <p:nvSpPr>
          <p:cNvPr id="8" name="מלבן 7"/>
          <p:cNvSpPr/>
          <p:nvPr/>
        </p:nvSpPr>
        <p:spPr>
          <a:xfrm>
            <a:off x="4860032" y="1891349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יו"ר מועצת תלמידים והנוער מחוזית.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ריכזה והפעילה בני נוער בכל תחומי ההתנדבות בקורונה.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sz="2000" b="1" kern="0" dirty="0">
                <a:latin typeface="Gisha" panose="020B0502040204020203" pitchFamily="34" charset="-79"/>
                <a:cs typeface="Gisha" panose="020B0502040204020203" pitchFamily="34" charset="-79"/>
              </a:rPr>
              <a:t>עם תחילת הקורונה גייסה קבוצת מתנדבים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ודאגה למענה הולם לכל צורך שהגיע למוקד</a:t>
            </a:r>
            <a:r>
              <a:rPr lang="he-IL" sz="2000" b="1" kern="0" dirty="0">
                <a:latin typeface="Gisha" panose="020B0502040204020203" pitchFamily="34" charset="-79"/>
                <a:cs typeface="Gisha" panose="020B0502040204020203" pitchFamily="34" charset="-79"/>
              </a:rPr>
              <a:t> העירוני. קניות, תרופות, מזון, מנות חמות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rPr>
              <a:t>ושיחות עידוד והעיקר להקל על כל מי שקשה לו. והכל בנועם ובחיוך מפיק תקווה</a:t>
            </a:r>
          </a:p>
        </p:txBody>
      </p:sp>
      <p:sp>
        <p:nvSpPr>
          <p:cNvPr id="9" name="מלבן 8"/>
          <p:cNvSpPr/>
          <p:nvPr/>
        </p:nvSpPr>
        <p:spPr>
          <a:xfrm>
            <a:off x="5076056" y="5708552"/>
            <a:ext cx="357020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"ללכת ולהיות שם בשבילך"</a:t>
            </a:r>
          </a:p>
          <a:p>
            <a:pPr lvl="0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       "أنا هناك من أجلك"</a:t>
            </a:r>
            <a:endParaRPr lang="he-IL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500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830A56B-DF03-49C9-ADF1-0AD5EF41E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2" t="-1" r="-1" b="-1"/>
          <a:stretch/>
        </p:blipFill>
        <p:spPr>
          <a:xfrm>
            <a:off x="0" y="0"/>
            <a:ext cx="457200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מלבן 4"/>
          <p:cNvSpPr/>
          <p:nvPr/>
        </p:nvSpPr>
        <p:spPr>
          <a:xfrm>
            <a:off x="5350717" y="332656"/>
            <a:ext cx="301556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he-IL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אחינעם</a:t>
            </a:r>
            <a:r>
              <a:rPr lang="he-IL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n CLM" panose="02000803000000000000" pitchFamily="2" charset="-79"/>
                <a:cs typeface="Gan CLM" panose="02000803000000000000" pitchFamily="2" charset="-79"/>
              </a:rPr>
              <a:t> שופר</a:t>
            </a:r>
          </a:p>
        </p:txBody>
      </p:sp>
      <p:sp>
        <p:nvSpPr>
          <p:cNvPr id="6" name="מלבן 5"/>
          <p:cNvSpPr/>
          <p:nvPr/>
        </p:nvSpPr>
        <p:spPr>
          <a:xfrm>
            <a:off x="4527652" y="120835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אולפנית אלישבע</a:t>
            </a:r>
          </a:p>
          <a:p>
            <a:pPr lvl="0" algn="ctr"/>
            <a:r>
              <a:rPr lang="he-I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uttman Hatzvi" panose="02010401010101010101" pitchFamily="2" charset="-79"/>
                <a:cs typeface="Guttman Hatzvi" panose="02010401010101010101" pitchFamily="2" charset="-79"/>
              </a:rPr>
              <a:t>מהיישוב אור עקיבא</a:t>
            </a:r>
          </a:p>
        </p:txBody>
      </p:sp>
      <p:sp>
        <p:nvSpPr>
          <p:cNvPr id="7" name="מלבן 6"/>
          <p:cNvSpPr/>
          <p:nvPr/>
        </p:nvSpPr>
        <p:spPr>
          <a:xfrm>
            <a:off x="4716016" y="2330275"/>
            <a:ext cx="433284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e-IL" b="1" kern="0" dirty="0">
                <a:latin typeface="Arial Black" panose="020B0A04020102020204" pitchFamily="34" charset="0"/>
                <a:cs typeface="Gisha" panose="020B0502040204020203" pitchFamily="34" charset="-79"/>
              </a:rPr>
              <a:t>הדריכה קבוצות נוער במסירות מעוררת השראה.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he-IL" b="1" kern="0" dirty="0">
                <a:latin typeface="Arial Black" panose="020B0A04020102020204" pitchFamily="34" charset="0"/>
                <a:cs typeface="Gisha" panose="020B0502040204020203" pitchFamily="34" charset="-79"/>
              </a:rPr>
              <a:t>מרכזת צוות נחשון בבני עקיבא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he-IL" b="1" kern="0" dirty="0">
                <a:latin typeface="Arial Black" panose="020B0A04020102020204" pitchFamily="34" charset="0"/>
                <a:cs typeface="Gisha" panose="020B0502040204020203" pitchFamily="34" charset="-79"/>
              </a:rPr>
              <a:t>מתחילת הקורונה יזמה מענה טלפוני לקשישי העיר שהפך למוקד הסברה ושיח יום יומי לעדכון , למידע ושיחות חולין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72500" y="4818648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he-I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"התנדבות מעשירה את החברה"</a:t>
            </a:r>
          </a:p>
          <a:p>
            <a:pPr lvl="0" algn="ctr"/>
            <a:r>
              <a:rPr lang="ar-JO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Noot" pitchFamily="50" charset="-79"/>
                <a:cs typeface="Noot" pitchFamily="50" charset="-79"/>
              </a:rPr>
              <a:t>"التطوع يثري ويغني المجتمع"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latin typeface="Noot" pitchFamily="50" charset="-79"/>
              <a:cs typeface="Noo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816608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1333</Words>
  <Application>Microsoft Office PowerPoint</Application>
  <PresentationFormat>‫הצגה על המסך (4:3)</PresentationFormat>
  <Paragraphs>241</Paragraphs>
  <Slides>31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5</vt:i4>
      </vt:variant>
      <vt:variant>
        <vt:lpstr>כותרות שקופיות</vt:lpstr>
      </vt:variant>
      <vt:variant>
        <vt:i4>31</vt:i4>
      </vt:variant>
    </vt:vector>
  </HeadingPairs>
  <TitlesOfParts>
    <vt:vector size="36" baseType="lpstr">
      <vt:lpstr>ערכת נושא Office</vt:lpstr>
      <vt:lpstr>1_ערכת נושא Office</vt:lpstr>
      <vt:lpstr>3_ערכת נושא Office</vt:lpstr>
      <vt:lpstr>4_ערכת נושא Office</vt:lpstr>
      <vt:lpstr>5_ערכת נושא Office</vt:lpstr>
      <vt:lpstr>מצגת של PowerPoint‏</vt:lpstr>
      <vt:lpstr>בדרכך אלעד,  אדם לאדם -אדם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Ministry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התפלת מים</dc:creator>
  <cp:lastModifiedBy>משתמש לא ידוע</cp:lastModifiedBy>
  <cp:revision>74</cp:revision>
  <dcterms:created xsi:type="dcterms:W3CDTF">2021-02-10T09:38:48Z</dcterms:created>
  <dcterms:modified xsi:type="dcterms:W3CDTF">2021-02-22T16:12:29Z</dcterms:modified>
</cp:coreProperties>
</file>